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enchihlin\Dropbox\&#27604;&#20363;&#21407;&#21063;&#20351;&#29992;&#32156;&#21512;&#35336;&#31639;(&#21407;&#21063;&#37096;&#20221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工作表2!$C$18</c:f>
              <c:strCache>
                <c:ptCount val="1"/>
                <c:pt idx="0">
                  <c:v>number of decisions</c:v>
                </c:pt>
              </c:strCache>
            </c:strRef>
          </c:tx>
          <c:spPr>
            <a:ln w="22225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prstDash val="sysDash"/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5450980392156863E-2"/>
                  <c:y val="-4.16666666666666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B8-4D5C-940A-166822B8C5D5}"/>
                </c:ext>
              </c:extLst>
            </c:dLbl>
            <c:dLbl>
              <c:idx val="1"/>
              <c:layout>
                <c:manualLayout>
                  <c:x val="-3.5450980392156849E-2"/>
                  <c:y val="4.62962962962962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B8-4D5C-940A-166822B8C5D5}"/>
                </c:ext>
              </c:extLst>
            </c:dLbl>
            <c:dLbl>
              <c:idx val="2"/>
              <c:layout>
                <c:manualLayout>
                  <c:x val="-3.5450980392156863E-2"/>
                  <c:y val="-2.7777777777777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BB8-4D5C-940A-166822B8C5D5}"/>
                </c:ext>
              </c:extLst>
            </c:dLbl>
            <c:dLbl>
              <c:idx val="3"/>
              <c:layout>
                <c:manualLayout>
                  <c:x val="-3.5450980392156863E-2"/>
                  <c:y val="-4.16666666666666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BB8-4D5C-940A-166822B8C5D5}"/>
                </c:ext>
              </c:extLst>
            </c:dLbl>
            <c:dLbl>
              <c:idx val="4"/>
              <c:layout>
                <c:manualLayout>
                  <c:x val="-3.5450980392156863E-2"/>
                  <c:y val="-5.09259259259259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BB8-4D5C-940A-166822B8C5D5}"/>
                </c:ext>
              </c:extLst>
            </c:dLbl>
            <c:dLbl>
              <c:idx val="5"/>
              <c:layout>
                <c:manualLayout>
                  <c:x val="-3.5450980392156863E-2"/>
                  <c:y val="-5.55555555555556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BB8-4D5C-940A-166822B8C5D5}"/>
                </c:ext>
              </c:extLst>
            </c:dLbl>
            <c:dLbl>
              <c:idx val="6"/>
              <c:layout>
                <c:manualLayout>
                  <c:x val="-3.5450980392156863E-2"/>
                  <c:y val="-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BB8-4D5C-940A-166822B8C5D5}"/>
                </c:ext>
              </c:extLst>
            </c:dLbl>
            <c:dLbl>
              <c:idx val="7"/>
              <c:layout>
                <c:manualLayout>
                  <c:x val="-3.545098039215696E-2"/>
                  <c:y val="-4.1666666666666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BB8-4D5C-940A-166822B8C5D5}"/>
                </c:ext>
              </c:extLst>
            </c:dLbl>
            <c:dLbl>
              <c:idx val="8"/>
              <c:layout>
                <c:manualLayout>
                  <c:x val="-3.5450980392156863E-2"/>
                  <c:y val="-4.1666666666666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BB8-4D5C-940A-166822B8C5D5}"/>
                </c:ext>
              </c:extLst>
            </c:dLbl>
            <c:dLbl>
              <c:idx val="9"/>
              <c:layout>
                <c:manualLayout>
                  <c:x val="-3.5450980392156863E-2"/>
                  <c:y val="-4.16666666666667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BB8-4D5C-940A-166822B8C5D5}"/>
                </c:ext>
              </c:extLst>
            </c:dLbl>
            <c:dLbl>
              <c:idx val="10"/>
              <c:layout>
                <c:manualLayout>
                  <c:x val="-3.0222222222222223E-2"/>
                  <c:y val="-5.09259259259259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BB8-4D5C-940A-166822B8C5D5}"/>
                </c:ext>
              </c:extLst>
            </c:dLbl>
            <c:dLbl>
              <c:idx val="11"/>
              <c:layout>
                <c:manualLayout>
                  <c:x val="-3.5450980392156863E-2"/>
                  <c:y val="-4.62962962962963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BB8-4D5C-940A-166822B8C5D5}"/>
                </c:ext>
              </c:extLst>
            </c:dLbl>
            <c:dLbl>
              <c:idx val="12"/>
              <c:layout>
                <c:manualLayout>
                  <c:x val="-3.5450980392156863E-2"/>
                  <c:y val="-4.6296296296296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BB8-4D5C-940A-166822B8C5D5}"/>
                </c:ext>
              </c:extLst>
            </c:dLbl>
            <c:dLbl>
              <c:idx val="13"/>
              <c:layout>
                <c:manualLayout>
                  <c:x val="-3.545098039215696E-2"/>
                  <c:y val="-6.0185185185185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BB8-4D5C-940A-166822B8C5D5}"/>
                </c:ext>
              </c:extLst>
            </c:dLbl>
            <c:dLbl>
              <c:idx val="14"/>
              <c:layout>
                <c:manualLayout>
                  <c:x val="-3.5450980392156863E-2"/>
                  <c:y val="-6.4814814814814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BB8-4D5C-940A-166822B8C5D5}"/>
                </c:ext>
              </c:extLst>
            </c:dLbl>
            <c:dLbl>
              <c:idx val="15"/>
              <c:layout>
                <c:manualLayout>
                  <c:x val="-3.5450980392156863E-2"/>
                  <c:y val="-5.09259259259259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BB8-4D5C-940A-166822B8C5D5}"/>
                </c:ext>
              </c:extLst>
            </c:dLbl>
            <c:dLbl>
              <c:idx val="16"/>
              <c:layout>
                <c:manualLayout>
                  <c:x val="-3.5450980392156863E-2"/>
                  <c:y val="-4.6296296296296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BB8-4D5C-940A-166822B8C5D5}"/>
                </c:ext>
              </c:extLst>
            </c:dLbl>
            <c:dLbl>
              <c:idx val="17"/>
              <c:layout>
                <c:manualLayout>
                  <c:x val="-2.9490196078431372E-2"/>
                  <c:y val="-6.01851851851852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BB8-4D5C-940A-166822B8C5D5}"/>
                </c:ext>
              </c:extLst>
            </c:dLbl>
            <c:dLbl>
              <c:idx val="18"/>
              <c:layout>
                <c:manualLayout>
                  <c:x val="-3.545098039215696E-2"/>
                  <c:y val="-4.1666666666666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BB8-4D5C-940A-166822B8C5D5}"/>
                </c:ext>
              </c:extLst>
            </c:dLbl>
            <c:dLbl>
              <c:idx val="19"/>
              <c:layout>
                <c:manualLayout>
                  <c:x val="-2.9490196078431469E-2"/>
                  <c:y val="-6.01851851851852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BB8-4D5C-940A-166822B8C5D5}"/>
                </c:ext>
              </c:extLst>
            </c:dLbl>
            <c:dLbl>
              <c:idx val="20"/>
              <c:layout>
                <c:manualLayout>
                  <c:x val="-2.9490196078431372E-2"/>
                  <c:y val="-5.55555555555556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BB8-4D5C-940A-166822B8C5D5}"/>
                </c:ext>
              </c:extLst>
            </c:dLbl>
            <c:dLbl>
              <c:idx val="21"/>
              <c:layout>
                <c:manualLayout>
                  <c:x val="-2.9642941691112139E-2"/>
                  <c:y val="-6.94444444444445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BB8-4D5C-940A-166822B8C5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工作表2!$D$17:$Y$17</c:f>
              <c:numCache>
                <c:formatCode>General</c:formatCode>
                <c:ptCount val="22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</c:numCache>
            </c:numRef>
          </c:cat>
          <c:val>
            <c:numRef>
              <c:f>工作表2!$D$18:$Y$18</c:f>
              <c:numCache>
                <c:formatCode>General</c:formatCode>
                <c:ptCount val="22"/>
                <c:pt idx="0">
                  <c:v>27</c:v>
                </c:pt>
                <c:pt idx="1">
                  <c:v>24</c:v>
                </c:pt>
                <c:pt idx="2">
                  <c:v>28</c:v>
                </c:pt>
                <c:pt idx="3">
                  <c:v>27</c:v>
                </c:pt>
                <c:pt idx="4">
                  <c:v>21</c:v>
                </c:pt>
                <c:pt idx="5">
                  <c:v>17</c:v>
                </c:pt>
                <c:pt idx="6">
                  <c:v>18</c:v>
                </c:pt>
                <c:pt idx="7">
                  <c:v>16</c:v>
                </c:pt>
                <c:pt idx="8">
                  <c:v>17</c:v>
                </c:pt>
                <c:pt idx="9">
                  <c:v>20</c:v>
                </c:pt>
                <c:pt idx="10">
                  <c:v>15</c:v>
                </c:pt>
                <c:pt idx="11">
                  <c:v>13</c:v>
                </c:pt>
                <c:pt idx="12">
                  <c:v>18</c:v>
                </c:pt>
                <c:pt idx="13">
                  <c:v>16</c:v>
                </c:pt>
                <c:pt idx="14">
                  <c:v>14</c:v>
                </c:pt>
                <c:pt idx="15">
                  <c:v>12</c:v>
                </c:pt>
                <c:pt idx="16">
                  <c:v>12</c:v>
                </c:pt>
                <c:pt idx="17">
                  <c:v>9</c:v>
                </c:pt>
                <c:pt idx="18">
                  <c:v>10</c:v>
                </c:pt>
                <c:pt idx="19">
                  <c:v>8</c:v>
                </c:pt>
                <c:pt idx="20">
                  <c:v>9</c:v>
                </c:pt>
                <c:pt idx="21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ABB8-4D5C-940A-166822B8C5D5}"/>
            </c:ext>
          </c:extLst>
        </c:ser>
        <c:ser>
          <c:idx val="1"/>
          <c:order val="1"/>
          <c:tx>
            <c:strRef>
              <c:f>工作表2!$C$19</c:f>
              <c:strCache>
                <c:ptCount val="1"/>
                <c:pt idx="0">
                  <c:v>number of decisions with PP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2.9490196078431372E-2"/>
                  <c:y val="-6.01851851851852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BB8-4D5C-940A-166822B8C5D5}"/>
                </c:ext>
              </c:extLst>
            </c:dLbl>
            <c:dLbl>
              <c:idx val="1"/>
              <c:layout>
                <c:manualLayout>
                  <c:x val="-2.9490196078431397E-2"/>
                  <c:y val="-6.94444444444443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BB8-4D5C-940A-166822B8C5D5}"/>
                </c:ext>
              </c:extLst>
            </c:dLbl>
            <c:dLbl>
              <c:idx val="2"/>
              <c:layout>
                <c:manualLayout>
                  <c:x val="-2.9490196078431372E-2"/>
                  <c:y val="-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BB8-4D5C-940A-166822B8C5D5}"/>
                </c:ext>
              </c:extLst>
            </c:dLbl>
            <c:dLbl>
              <c:idx val="3"/>
              <c:layout>
                <c:manualLayout>
                  <c:x val="-3.2104575163398694E-2"/>
                  <c:y val="-8.33333333333334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BB8-4D5C-940A-166822B8C5D5}"/>
                </c:ext>
              </c:extLst>
            </c:dLbl>
            <c:dLbl>
              <c:idx val="4"/>
              <c:layout>
                <c:manualLayout>
                  <c:x val="-3.2104575163398694E-2"/>
                  <c:y val="-6.0185185185185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ABB8-4D5C-940A-166822B8C5D5}"/>
                </c:ext>
              </c:extLst>
            </c:dLbl>
            <c:dLbl>
              <c:idx val="5"/>
              <c:layout>
                <c:manualLayout>
                  <c:x val="-2.9490196078431372E-2"/>
                  <c:y val="-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ABB8-4D5C-940A-166822B8C5D5}"/>
                </c:ext>
              </c:extLst>
            </c:dLbl>
            <c:dLbl>
              <c:idx val="6"/>
              <c:layout>
                <c:manualLayout>
                  <c:x val="-2.9490196078431421E-2"/>
                  <c:y val="-5.09259259259260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ABB8-4D5C-940A-166822B8C5D5}"/>
                </c:ext>
              </c:extLst>
            </c:dLbl>
            <c:dLbl>
              <c:idx val="7"/>
              <c:layout>
                <c:manualLayout>
                  <c:x val="-2.9490196078431421E-2"/>
                  <c:y val="-6.01851851851852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ABB8-4D5C-940A-166822B8C5D5}"/>
                </c:ext>
              </c:extLst>
            </c:dLbl>
            <c:dLbl>
              <c:idx val="8"/>
              <c:layout>
                <c:manualLayout>
                  <c:x val="-2.9490196078431421E-2"/>
                  <c:y val="-5.09259259259259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ABB8-4D5C-940A-166822B8C5D5}"/>
                </c:ext>
              </c:extLst>
            </c:dLbl>
            <c:dLbl>
              <c:idx val="9"/>
              <c:layout>
                <c:manualLayout>
                  <c:x val="-2.9490196078431372E-2"/>
                  <c:y val="-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ABB8-4D5C-940A-166822B8C5D5}"/>
                </c:ext>
              </c:extLst>
            </c:dLbl>
            <c:dLbl>
              <c:idx val="10"/>
              <c:layout>
                <c:manualLayout>
                  <c:x val="-2.9490196078431372E-2"/>
                  <c:y val="-6.48148148148148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ABB8-4D5C-940A-166822B8C5D5}"/>
                </c:ext>
              </c:extLst>
            </c:dLbl>
            <c:dLbl>
              <c:idx val="11"/>
              <c:layout>
                <c:manualLayout>
                  <c:x val="-2.9490196078431372E-2"/>
                  <c:y val="-6.48148148148148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ABB8-4D5C-940A-166822B8C5D5}"/>
                </c:ext>
              </c:extLst>
            </c:dLbl>
            <c:dLbl>
              <c:idx val="12"/>
              <c:layout>
                <c:manualLayout>
                  <c:x val="-2.9490196078431372E-2"/>
                  <c:y val="-6.01851851851852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ABB8-4D5C-940A-166822B8C5D5}"/>
                </c:ext>
              </c:extLst>
            </c:dLbl>
            <c:dLbl>
              <c:idx val="13"/>
              <c:layout>
                <c:manualLayout>
                  <c:x val="-3.2104575163398694E-2"/>
                  <c:y val="-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ABB8-4D5C-940A-166822B8C5D5}"/>
                </c:ext>
              </c:extLst>
            </c:dLbl>
            <c:dLbl>
              <c:idx val="14"/>
              <c:layout>
                <c:manualLayout>
                  <c:x val="-2.9490196078431372E-2"/>
                  <c:y val="-4.1666666666666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ABB8-4D5C-940A-166822B8C5D5}"/>
                </c:ext>
              </c:extLst>
            </c:dLbl>
            <c:dLbl>
              <c:idx val="15"/>
              <c:layout>
                <c:manualLayout>
                  <c:x val="-2.9490196078431469E-2"/>
                  <c:y val="-6.4814814814814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ABB8-4D5C-940A-166822B8C5D5}"/>
                </c:ext>
              </c:extLst>
            </c:dLbl>
            <c:dLbl>
              <c:idx val="16"/>
              <c:layout>
                <c:manualLayout>
                  <c:x val="-3.2104575163398694E-2"/>
                  <c:y val="-4.6296296296296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ABB8-4D5C-940A-166822B8C5D5}"/>
                </c:ext>
              </c:extLst>
            </c:dLbl>
            <c:dLbl>
              <c:idx val="17"/>
              <c:layout>
                <c:manualLayout>
                  <c:x val="-2.9490196078431372E-2"/>
                  <c:y val="5.55555555555554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ABB8-4D5C-940A-166822B8C5D5}"/>
                </c:ext>
              </c:extLst>
            </c:dLbl>
            <c:dLbl>
              <c:idx val="18"/>
              <c:layout>
                <c:manualLayout>
                  <c:x val="-2.9490196078431372E-2"/>
                  <c:y val="-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ABB8-4D5C-940A-166822B8C5D5}"/>
                </c:ext>
              </c:extLst>
            </c:dLbl>
            <c:dLbl>
              <c:idx val="19"/>
              <c:layout>
                <c:manualLayout>
                  <c:x val="-2.9490196078431469E-2"/>
                  <c:y val="-5.55555555555557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ABB8-4D5C-940A-166822B8C5D5}"/>
                </c:ext>
              </c:extLst>
            </c:dLbl>
            <c:dLbl>
              <c:idx val="20"/>
              <c:layout>
                <c:manualLayout>
                  <c:x val="-2.9490196078431372E-2"/>
                  <c:y val="-6.01851851851852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ABB8-4D5C-940A-166822B8C5D5}"/>
                </c:ext>
              </c:extLst>
            </c:dLbl>
            <c:dLbl>
              <c:idx val="21"/>
              <c:layout>
                <c:manualLayout>
                  <c:x val="-2.9490196078431372E-2"/>
                  <c:y val="-5.55555555555556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ABB8-4D5C-940A-166822B8C5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工作表2!$D$17:$Y$17</c:f>
              <c:numCache>
                <c:formatCode>General</c:formatCode>
                <c:ptCount val="22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</c:numCache>
            </c:numRef>
          </c:cat>
          <c:val>
            <c:numRef>
              <c:f>工作表2!$D$19:$Y$19</c:f>
              <c:numCache>
                <c:formatCode>General</c:formatCode>
                <c:ptCount val="22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4</c:v>
                </c:pt>
                <c:pt idx="4">
                  <c:v>6</c:v>
                </c:pt>
                <c:pt idx="5">
                  <c:v>4</c:v>
                </c:pt>
                <c:pt idx="6">
                  <c:v>5</c:v>
                </c:pt>
                <c:pt idx="7">
                  <c:v>4</c:v>
                </c:pt>
                <c:pt idx="8">
                  <c:v>7</c:v>
                </c:pt>
                <c:pt idx="9">
                  <c:v>6</c:v>
                </c:pt>
                <c:pt idx="10">
                  <c:v>5</c:v>
                </c:pt>
                <c:pt idx="11">
                  <c:v>5</c:v>
                </c:pt>
                <c:pt idx="12">
                  <c:v>9</c:v>
                </c:pt>
                <c:pt idx="13">
                  <c:v>7</c:v>
                </c:pt>
                <c:pt idx="14">
                  <c:v>7</c:v>
                </c:pt>
                <c:pt idx="15">
                  <c:v>4</c:v>
                </c:pt>
                <c:pt idx="16">
                  <c:v>3</c:v>
                </c:pt>
                <c:pt idx="17">
                  <c:v>8</c:v>
                </c:pt>
                <c:pt idx="18">
                  <c:v>3</c:v>
                </c:pt>
                <c:pt idx="19">
                  <c:v>2</c:v>
                </c:pt>
                <c:pt idx="20">
                  <c:v>2</c:v>
                </c:pt>
                <c:pt idx="21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D-ABB8-4D5C-940A-166822B8C5D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5770880"/>
        <c:axId val="245805440"/>
      </c:lineChart>
      <c:catAx>
        <c:axId val="2457708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805440"/>
        <c:crosses val="autoZero"/>
        <c:auto val="1"/>
        <c:lblAlgn val="ctr"/>
        <c:lblOffset val="100"/>
        <c:noMultiLvlLbl val="0"/>
      </c:catAx>
      <c:valAx>
        <c:axId val="245805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770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Proportionality in Taiwan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altLang="zh-TW" dirty="0" smtClean="0"/>
          </a:p>
          <a:p>
            <a:pPr algn="ctr"/>
            <a:r>
              <a:rPr lang="en-US" altLang="zh-TW" dirty="0" smtClean="0"/>
              <a:t>Chien-Chih Lin, </a:t>
            </a:r>
            <a:r>
              <a:rPr lang="en-US" altLang="zh-TW" dirty="0" err="1" smtClean="0"/>
              <a:t>Institutum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Iurisprudentiae</a:t>
            </a:r>
            <a:r>
              <a:rPr lang="en-US" altLang="zh-TW" dirty="0" smtClean="0"/>
              <a:t>, Academia </a:t>
            </a:r>
            <a:r>
              <a:rPr lang="en-US" altLang="zh-TW" dirty="0" err="1" smtClean="0"/>
              <a:t>Sinica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879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The Adoption of </a:t>
            </a:r>
            <a:r>
              <a:rPr lang="en-US" altLang="zh-TW" dirty="0" smtClean="0"/>
              <a:t>Proportionality (I)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 smtClean="0"/>
              <a:t>The Constitution does not explicitly prescribe proportionality, but Article </a:t>
            </a:r>
            <a:r>
              <a:rPr lang="en-US" altLang="zh-TW" sz="2000" dirty="0"/>
              <a:t>23 of the </a:t>
            </a:r>
            <a:r>
              <a:rPr lang="en-US" altLang="zh-TW" sz="2000" dirty="0" smtClean="0"/>
              <a:t>Constitution </a:t>
            </a:r>
            <a:r>
              <a:rPr lang="en-US" altLang="zh-TW" sz="2000" dirty="0"/>
              <a:t>“All the freedoms and rights enumerated . . . shall not be restricted by law except such as may be </a:t>
            </a:r>
            <a:r>
              <a:rPr lang="en-US" altLang="zh-TW" sz="2000" i="1" dirty="0"/>
              <a:t>necessary</a:t>
            </a:r>
            <a:r>
              <a:rPr lang="en-US" altLang="zh-TW" sz="2000" dirty="0"/>
              <a:t> to </a:t>
            </a:r>
            <a:r>
              <a:rPr lang="en-US" altLang="zh-TW" sz="2000" i="1" dirty="0"/>
              <a:t>prevent infringement upon the freedoms of other persons</a:t>
            </a:r>
            <a:r>
              <a:rPr lang="en-US" altLang="zh-TW" sz="2000" dirty="0"/>
              <a:t>,</a:t>
            </a:r>
            <a:r>
              <a:rPr lang="en-US" altLang="zh-TW" sz="2000" i="1" dirty="0"/>
              <a:t> </a:t>
            </a:r>
            <a:r>
              <a:rPr lang="en-US" altLang="zh-TW" sz="2000" dirty="0"/>
              <a:t>to</a:t>
            </a:r>
            <a:r>
              <a:rPr lang="en-US" altLang="zh-TW" sz="2000" i="1" dirty="0"/>
              <a:t> avert an imminent crisis</a:t>
            </a:r>
            <a:r>
              <a:rPr lang="en-US" altLang="zh-TW" sz="2000" dirty="0"/>
              <a:t>,</a:t>
            </a:r>
            <a:r>
              <a:rPr lang="en-US" altLang="zh-TW" sz="2000" i="1" dirty="0"/>
              <a:t> </a:t>
            </a:r>
            <a:r>
              <a:rPr lang="en-US" altLang="zh-TW" sz="2000" dirty="0"/>
              <a:t>to</a:t>
            </a:r>
            <a:r>
              <a:rPr lang="en-US" altLang="zh-TW" sz="2000" i="1" dirty="0"/>
              <a:t> maintain social order </a:t>
            </a:r>
            <a:r>
              <a:rPr lang="en-US" altLang="zh-TW" sz="2000" dirty="0"/>
              <a:t>or</a:t>
            </a:r>
            <a:r>
              <a:rPr lang="en-US" altLang="zh-TW" sz="2000" i="1" dirty="0"/>
              <a:t> </a:t>
            </a:r>
            <a:r>
              <a:rPr lang="en-US" altLang="zh-TW" sz="2000" dirty="0"/>
              <a:t>to</a:t>
            </a:r>
            <a:r>
              <a:rPr lang="en-US" altLang="zh-TW" sz="2000" i="1" dirty="0"/>
              <a:t> advance public </a:t>
            </a:r>
            <a:r>
              <a:rPr lang="en-US" altLang="zh-TW" sz="2000" i="1" dirty="0" smtClean="0"/>
              <a:t>welfare.</a:t>
            </a:r>
            <a:r>
              <a:rPr lang="zh-TW" altLang="en-US" sz="2000" i="1" dirty="0" smtClean="0"/>
              <a:t> </a:t>
            </a:r>
            <a:endParaRPr lang="en-US" altLang="zh-TW" sz="2000" i="1" dirty="0" smtClean="0"/>
          </a:p>
          <a:p>
            <a:r>
              <a:rPr lang="en-US" altLang="zh-TW" sz="2000" dirty="0" smtClean="0"/>
              <a:t>The Constitutional Court sees this article as </a:t>
            </a:r>
            <a:r>
              <a:rPr lang="en-US" altLang="zh-TW" sz="2000" dirty="0"/>
              <a:t>the embodiment of the legitimacy test</a:t>
            </a:r>
            <a:r>
              <a:rPr lang="en-US" altLang="zh-TW" sz="2000" dirty="0" smtClean="0"/>
              <a:t> and the necessity test.</a:t>
            </a:r>
            <a:endParaRPr lang="en-US" altLang="zh-TW" sz="2000" dirty="0"/>
          </a:p>
          <a:p>
            <a:r>
              <a:rPr lang="en-US" altLang="zh-TW" sz="2000" dirty="0" smtClean="0"/>
              <a:t>The </a:t>
            </a:r>
            <a:r>
              <a:rPr lang="en-US" altLang="zh-TW" sz="2000" dirty="0"/>
              <a:t>Court invoked the “necessity test” in 1964 for the first </a:t>
            </a:r>
            <a:r>
              <a:rPr lang="en-US" altLang="zh-TW" sz="2000" dirty="0" smtClean="0"/>
              <a:t>time.</a:t>
            </a:r>
          </a:p>
          <a:p>
            <a:r>
              <a:rPr lang="en-US" altLang="zh-TW" sz="2000" dirty="0" smtClean="0"/>
              <a:t>The </a:t>
            </a:r>
            <a:r>
              <a:rPr lang="en-US" altLang="zh-TW" sz="2000" dirty="0"/>
              <a:t>Court expressly mentioned the word “proportionality” </a:t>
            </a:r>
            <a:r>
              <a:rPr lang="en-US" altLang="zh-TW" sz="2000" dirty="0" smtClean="0"/>
              <a:t>for </a:t>
            </a:r>
            <a:r>
              <a:rPr lang="en-US" altLang="zh-TW" sz="2000" dirty="0"/>
              <a:t>the first </a:t>
            </a:r>
            <a:r>
              <a:rPr lang="en-US" altLang="zh-TW" sz="2000" dirty="0" smtClean="0"/>
              <a:t>time in 1996.</a:t>
            </a:r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5221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The Adoption of </a:t>
            </a:r>
            <a:r>
              <a:rPr lang="en-US" altLang="zh-TW" dirty="0" smtClean="0"/>
              <a:t>Proportionality (II)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Taiwanese version of proportionality at one time: “due </a:t>
            </a:r>
            <a:r>
              <a:rPr lang="en-US" altLang="zh-TW" dirty="0"/>
              <a:t>purposes, necessary means, and proper </a:t>
            </a:r>
            <a:r>
              <a:rPr lang="en-US" altLang="zh-TW" dirty="0" smtClean="0"/>
              <a:t>restrictions.” </a:t>
            </a:r>
            <a:r>
              <a:rPr lang="en-US" altLang="zh-TW" dirty="0"/>
              <a:t>T</a:t>
            </a:r>
            <a:r>
              <a:rPr lang="en-US" altLang="zh-TW" dirty="0" smtClean="0"/>
              <a:t>he TCC </a:t>
            </a:r>
            <a:r>
              <a:rPr lang="en-US" altLang="zh-TW" dirty="0"/>
              <a:t>put the suitability test back to proportionality several years later in </a:t>
            </a:r>
            <a:r>
              <a:rPr lang="en-US" altLang="zh-TW" dirty="0" smtClean="0"/>
              <a:t>2002.</a:t>
            </a:r>
          </a:p>
          <a:p>
            <a:endParaRPr lang="en-US" altLang="zh-TW" dirty="0"/>
          </a:p>
          <a:p>
            <a:r>
              <a:rPr lang="en-US" altLang="zh-TW" dirty="0" smtClean="0"/>
              <a:t>The TCC </a:t>
            </a:r>
            <a:r>
              <a:rPr lang="en-US" altLang="zh-TW" dirty="0"/>
              <a:t>has not simply transplanted proportionality from Germany, but also distinguishes different levels of review </a:t>
            </a:r>
            <a:r>
              <a:rPr lang="en-US" altLang="zh-TW" dirty="0" smtClean="0"/>
              <a:t>scrutiny</a:t>
            </a:r>
            <a:r>
              <a:rPr lang="en-US" altLang="zh-TW" dirty="0"/>
              <a:t>, depending on the subject-matter at issue. </a:t>
            </a:r>
            <a:endParaRPr lang="en-US" altLang="zh-TW" dirty="0" smtClean="0"/>
          </a:p>
          <a:p>
            <a:r>
              <a:rPr lang="en-US" altLang="zh-TW" dirty="0" smtClean="0"/>
              <a:t>Institutional reason: Justices with scholarly backgrounds</a:t>
            </a:r>
          </a:p>
          <a:p>
            <a:r>
              <a:rPr lang="en-US" altLang="zh-TW" dirty="0" smtClean="0"/>
              <a:t>Political reason: </a:t>
            </a:r>
            <a:r>
              <a:rPr lang="en-US" altLang="zh-TW" dirty="0"/>
              <a:t>the </a:t>
            </a:r>
            <a:r>
              <a:rPr lang="en-US" altLang="zh-TW" dirty="0" smtClean="0"/>
              <a:t>dramatic change </a:t>
            </a:r>
            <a:r>
              <a:rPr lang="en-US" altLang="zh-TW" dirty="0"/>
              <a:t>of political atmosphere in Taiwan</a:t>
            </a:r>
            <a:r>
              <a:rPr lang="en-US" altLang="zh-TW" dirty="0" smtClean="0"/>
              <a:t> </a:t>
            </a: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503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The </a:t>
            </a:r>
            <a:r>
              <a:rPr lang="en-US" altLang="zh-TW" dirty="0" smtClean="0"/>
              <a:t>Practice </a:t>
            </a:r>
            <a:r>
              <a:rPr lang="en-US" altLang="zh-TW" dirty="0"/>
              <a:t>of </a:t>
            </a:r>
            <a:r>
              <a:rPr lang="en-US" altLang="zh-TW" dirty="0" smtClean="0"/>
              <a:t>Proportionality (I)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87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The Practice of Proportionality (</a:t>
            </a:r>
            <a:r>
              <a:rPr lang="en-US" altLang="zh-TW" dirty="0" smtClean="0"/>
              <a:t>II)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0794191"/>
              </p:ext>
            </p:extLst>
          </p:nvPr>
        </p:nvGraphicFramePr>
        <p:xfrm>
          <a:off x="955963" y="2195946"/>
          <a:ext cx="8201892" cy="39000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0473">
                  <a:extLst>
                    <a:ext uri="{9D8B030D-6E8A-4147-A177-3AD203B41FA5}">
                      <a16:colId xmlns:a16="http://schemas.microsoft.com/office/drawing/2014/main" val="918006232"/>
                    </a:ext>
                  </a:extLst>
                </a:gridCol>
                <a:gridCol w="2050473">
                  <a:extLst>
                    <a:ext uri="{9D8B030D-6E8A-4147-A177-3AD203B41FA5}">
                      <a16:colId xmlns:a16="http://schemas.microsoft.com/office/drawing/2014/main" val="431220571"/>
                    </a:ext>
                  </a:extLst>
                </a:gridCol>
                <a:gridCol w="2050473">
                  <a:extLst>
                    <a:ext uri="{9D8B030D-6E8A-4147-A177-3AD203B41FA5}">
                      <a16:colId xmlns:a16="http://schemas.microsoft.com/office/drawing/2014/main" val="4225055446"/>
                    </a:ext>
                  </a:extLst>
                </a:gridCol>
                <a:gridCol w="2050473">
                  <a:extLst>
                    <a:ext uri="{9D8B030D-6E8A-4147-A177-3AD203B41FA5}">
                      <a16:colId xmlns:a16="http://schemas.microsoft.com/office/drawing/2014/main" val="3138381732"/>
                    </a:ext>
                  </a:extLst>
                </a:gridCol>
              </a:tblGrid>
              <a:tr h="4875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All Decisions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Unconstitutional 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Constitutional 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8100768"/>
                  </a:ext>
                </a:extLst>
              </a:tr>
              <a:tr h="975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Apply Proportionality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113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56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57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105289"/>
                  </a:ext>
                </a:extLst>
              </a:tr>
              <a:tr h="975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Apply Legitimacy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20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19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4426309"/>
                  </a:ext>
                </a:extLst>
              </a:tr>
              <a:tr h="4875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Apply Suitability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78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8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70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8590003"/>
                  </a:ext>
                </a:extLst>
              </a:tr>
              <a:tr h="4875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Apply Necessity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72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21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51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2490580"/>
                  </a:ext>
                </a:extLst>
              </a:tr>
              <a:tr h="4875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Apply Balancing 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32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5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27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6251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43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The Practice of Proportionality (</a:t>
            </a:r>
            <a:r>
              <a:rPr lang="en-US" altLang="zh-TW" dirty="0" smtClean="0"/>
              <a:t>III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565564"/>
            <a:ext cx="8596668" cy="447579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zh-TW" sz="2400" dirty="0" smtClean="0"/>
              <a:t>Apply proportionality in one-third of the cases. Approximately half of them are against the government, which is higher than average.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TW" sz="2400" dirty="0" smtClean="0"/>
              <a:t>The TCC does not always apply the four subtests in a case. </a:t>
            </a:r>
          </a:p>
          <a:p>
            <a:pPr marL="0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 suitability test &gt; necessity &gt; balancing &gt; legitimacy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TW" sz="2400" dirty="0" smtClean="0"/>
              <a:t>The </a:t>
            </a:r>
            <a:r>
              <a:rPr lang="en-US" altLang="zh-TW" sz="2400" dirty="0"/>
              <a:t>necessity test </a:t>
            </a:r>
            <a:r>
              <a:rPr lang="en-US" altLang="zh-TW" sz="2400" dirty="0" smtClean="0"/>
              <a:t>is </a:t>
            </a:r>
            <a:r>
              <a:rPr lang="en-US" altLang="zh-TW" sz="2400" dirty="0"/>
              <a:t>the most preferred weapon of the </a:t>
            </a:r>
            <a:r>
              <a:rPr lang="en-US" altLang="zh-TW" sz="2400" dirty="0" smtClean="0"/>
              <a:t>TCC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TW" sz="2400" dirty="0" smtClean="0"/>
              <a:t>Rarely question the legitimacy of governmental goals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TW" sz="2400" dirty="0" smtClean="0"/>
              <a:t>Apply the Balancing test more frequently</a:t>
            </a:r>
            <a:endParaRPr lang="en-US" altLang="zh-TW" sz="2400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1830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The </a:t>
            </a:r>
            <a:r>
              <a:rPr lang="en-US" altLang="zh-TW" dirty="0" smtClean="0"/>
              <a:t>Transformation </a:t>
            </a:r>
            <a:r>
              <a:rPr lang="en-US" altLang="zh-TW" dirty="0"/>
              <a:t>of </a:t>
            </a:r>
            <a:r>
              <a:rPr lang="en-US" altLang="zh-TW" dirty="0" smtClean="0"/>
              <a:t>Proportionality (I)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537855"/>
            <a:ext cx="8596668" cy="4662054"/>
          </a:xfrm>
        </p:spPr>
        <p:txBody>
          <a:bodyPr>
            <a:noAutofit/>
          </a:bodyPr>
          <a:lstStyle/>
          <a:p>
            <a:r>
              <a:rPr lang="en-US" altLang="zh-TW" sz="2200" dirty="0" smtClean="0"/>
              <a:t>During the authoritarian period, </a:t>
            </a:r>
            <a:r>
              <a:rPr lang="en-US" altLang="zh-TW" sz="2200" dirty="0"/>
              <a:t>the necessity test, which was close to the </a:t>
            </a:r>
            <a:r>
              <a:rPr lang="en-US" altLang="zh-TW" sz="2200" i="1" dirty="0" err="1"/>
              <a:t>Wednesbury</a:t>
            </a:r>
            <a:r>
              <a:rPr lang="en-US" altLang="zh-TW" sz="2200" dirty="0"/>
              <a:t> unreasonable </a:t>
            </a:r>
            <a:r>
              <a:rPr lang="en-US" altLang="zh-TW" sz="2200" dirty="0" smtClean="0"/>
              <a:t>test, </a:t>
            </a:r>
            <a:r>
              <a:rPr lang="en-US" altLang="zh-TW" sz="2200" dirty="0"/>
              <a:t>was used to justify and undergird the legitimacy of the authoritarian regime. </a:t>
            </a:r>
            <a:endParaRPr lang="en-US" altLang="zh-TW" sz="2200" dirty="0" smtClean="0"/>
          </a:p>
          <a:p>
            <a:r>
              <a:rPr lang="en-US" altLang="zh-TW" sz="2200" dirty="0" smtClean="0"/>
              <a:t>After democratization, the TCC has </a:t>
            </a:r>
            <a:r>
              <a:rPr lang="en-US" altLang="zh-TW" sz="2200" dirty="0"/>
              <a:t>applied proportionality more frequently </a:t>
            </a:r>
            <a:r>
              <a:rPr lang="en-US" altLang="zh-TW" sz="2200" dirty="0" smtClean="0"/>
              <a:t>and rigorously. </a:t>
            </a:r>
          </a:p>
          <a:p>
            <a:r>
              <a:rPr lang="en-US" altLang="zh-TW" sz="2200" dirty="0"/>
              <a:t>the </a:t>
            </a:r>
            <a:r>
              <a:rPr lang="en-US" altLang="zh-TW" sz="2200" dirty="0" smtClean="0"/>
              <a:t>TCC </a:t>
            </a:r>
            <a:r>
              <a:rPr lang="en-US" altLang="zh-TW" sz="2200" dirty="0"/>
              <a:t>has fused proportionality in German constitutional jurisprudence and the tiered standards of judicial review in American constitutional jurisprudence into Taiwan’s </a:t>
            </a:r>
            <a:r>
              <a:rPr lang="en-US" altLang="zh-TW" sz="2200" dirty="0" smtClean="0"/>
              <a:t>proportionality</a:t>
            </a:r>
          </a:p>
          <a:p>
            <a:r>
              <a:rPr lang="en-US" altLang="zh-TW" sz="2200" dirty="0" smtClean="0"/>
              <a:t>different </a:t>
            </a:r>
            <a:r>
              <a:rPr lang="en-US" altLang="zh-TW" sz="2200" dirty="0"/>
              <a:t>levels of legitimacy test, different levels of suitability test, </a:t>
            </a:r>
            <a:r>
              <a:rPr lang="en-US" altLang="zh-TW" sz="2200" dirty="0" smtClean="0"/>
              <a:t>and so on.</a:t>
            </a:r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3733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1121" y="616527"/>
            <a:ext cx="8789093" cy="1320800"/>
          </a:xfrm>
        </p:spPr>
        <p:txBody>
          <a:bodyPr/>
          <a:lstStyle/>
          <a:p>
            <a:r>
              <a:rPr lang="en-US" altLang="zh-TW" dirty="0"/>
              <a:t>The Transformation of Proportionality </a:t>
            </a:r>
            <a:r>
              <a:rPr lang="en-US" altLang="zh-TW" dirty="0" smtClean="0"/>
              <a:t>(II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TW" sz="2400" dirty="0"/>
              <a:t>In reality, however, the Court has not yet developed a systematic and coherent theory as to which subject-matter corresponds to which degree of rigor</a:t>
            </a:r>
            <a:r>
              <a:rPr lang="en-US" altLang="zh-TW" sz="2400" dirty="0" smtClean="0"/>
              <a:t>.</a:t>
            </a:r>
          </a:p>
          <a:p>
            <a:r>
              <a:rPr lang="en-US" altLang="zh-TW" sz="2400" dirty="0"/>
              <a:t>sometimes </a:t>
            </a:r>
            <a:r>
              <a:rPr lang="en-US" altLang="zh-TW" sz="2400" dirty="0" smtClean="0"/>
              <a:t>the </a:t>
            </a:r>
            <a:r>
              <a:rPr lang="en-US" altLang="zh-TW" sz="2400" dirty="0"/>
              <a:t>application of proportionality of the Court is, to paraphrase the famous words of Gerald Gunther, strict in theory and lenient in fact.</a:t>
            </a:r>
            <a:r>
              <a:rPr lang="zh-TW" altLang="zh-TW" sz="2400" dirty="0"/>
              <a:t> </a:t>
            </a:r>
            <a:r>
              <a:rPr lang="en-US" altLang="zh-TW" sz="2400" dirty="0"/>
              <a:t>In other words, the Court </a:t>
            </a:r>
            <a:r>
              <a:rPr lang="en-US" altLang="zh-TW" sz="2400" dirty="0" smtClean="0"/>
              <a:t>ruled </a:t>
            </a:r>
            <a:r>
              <a:rPr lang="en-US" altLang="zh-TW" sz="2400" dirty="0"/>
              <a:t>in favor of the government even though its reasoning was literally very </a:t>
            </a:r>
            <a:r>
              <a:rPr lang="en-US" altLang="zh-TW" sz="2400" dirty="0" smtClean="0"/>
              <a:t>demanding.</a:t>
            </a:r>
          </a:p>
          <a:p>
            <a:r>
              <a:rPr lang="en-US" altLang="zh-TW" sz="2400" dirty="0"/>
              <a:t>the practice of proportionality has been criticized as somewhat chaotic and unpredictable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2459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Proportionality and </a:t>
            </a:r>
            <a:r>
              <a:rPr lang="en-SG" altLang="zh-TW" dirty="0"/>
              <a:t>Enforcement of </a:t>
            </a:r>
            <a:r>
              <a:rPr lang="en-US" altLang="zh-TW" dirty="0"/>
              <a:t>Human Rights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the </a:t>
            </a:r>
            <a:r>
              <a:rPr lang="en-US" altLang="zh-TW" sz="2400" dirty="0" smtClean="0"/>
              <a:t>TCC invokes </a:t>
            </a:r>
            <a:r>
              <a:rPr lang="en-US" altLang="zh-TW" sz="2400" dirty="0"/>
              <a:t>proportionality mostly in the domain of civil and political </a:t>
            </a:r>
            <a:r>
              <a:rPr lang="en-US" altLang="zh-TW" sz="2400" dirty="0" smtClean="0"/>
              <a:t>rights, but the </a:t>
            </a:r>
            <a:r>
              <a:rPr lang="en-US" altLang="zh-TW" sz="2400" dirty="0"/>
              <a:t>application of proportionality in Taiwan is not limited to negative </a:t>
            </a:r>
            <a:r>
              <a:rPr lang="en-US" altLang="zh-TW" sz="2400" dirty="0" smtClean="0"/>
              <a:t>rights</a:t>
            </a:r>
            <a:r>
              <a:rPr lang="en-US" altLang="zh-TW" sz="2400" dirty="0"/>
              <a:t>;</a:t>
            </a:r>
            <a:r>
              <a:rPr lang="en-US" altLang="zh-TW" sz="2400" dirty="0" smtClean="0"/>
              <a:t> it </a:t>
            </a:r>
            <a:r>
              <a:rPr lang="en-US" altLang="zh-TW" sz="2400" dirty="0"/>
              <a:t>also includes positive rights</a:t>
            </a:r>
            <a:r>
              <a:rPr lang="en-US" altLang="zh-TW" sz="2400" dirty="0" smtClean="0"/>
              <a:t>.</a:t>
            </a:r>
            <a:endParaRPr lang="en-US" altLang="zh-TW" sz="2400" dirty="0"/>
          </a:p>
          <a:p>
            <a:r>
              <a:rPr lang="en-US" altLang="zh-TW" sz="2400" dirty="0"/>
              <a:t>T</a:t>
            </a:r>
            <a:r>
              <a:rPr lang="en-US" altLang="zh-TW" sz="2400" dirty="0" smtClean="0"/>
              <a:t>he Court never applies </a:t>
            </a:r>
            <a:r>
              <a:rPr lang="en-US" altLang="zh-TW" sz="2400" dirty="0"/>
              <a:t>proportionality when it tackles equal protection issues, notwithstanding its wide use of the doctrine</a:t>
            </a:r>
            <a:r>
              <a:rPr lang="en-US" altLang="zh-TW" sz="2400" dirty="0" smtClean="0"/>
              <a:t>. This may </a:t>
            </a:r>
            <a:r>
              <a:rPr lang="en-US" altLang="zh-TW" sz="2400" dirty="0"/>
              <a:t>be attributed to the analytical structure of equal protection, in which Justices gravitate toward the tiered review </a:t>
            </a:r>
            <a:r>
              <a:rPr lang="en-US" altLang="zh-TW" sz="2400" dirty="0" smtClean="0"/>
              <a:t>standards.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3565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178</TotalTime>
  <Words>599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Arial</vt:lpstr>
      <vt:lpstr>Times New Roman</vt:lpstr>
      <vt:lpstr>Trebuchet MS</vt:lpstr>
      <vt:lpstr>Wingdings</vt:lpstr>
      <vt:lpstr>Wingdings 3</vt:lpstr>
      <vt:lpstr>多面向</vt:lpstr>
      <vt:lpstr>Proportionality in Taiwan</vt:lpstr>
      <vt:lpstr>The Adoption of Proportionality (I)</vt:lpstr>
      <vt:lpstr>The Adoption of Proportionality (II)</vt:lpstr>
      <vt:lpstr>The Practice of Proportionality (I)</vt:lpstr>
      <vt:lpstr>The Practice of Proportionality (II)</vt:lpstr>
      <vt:lpstr>The Practice of Proportionality (III)</vt:lpstr>
      <vt:lpstr>The Transformation of Proportionality (I)</vt:lpstr>
      <vt:lpstr>The Transformation of Proportionality (II)</vt:lpstr>
      <vt:lpstr>Proportionality and Enforcement of Human Rights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Proportionality in Taiwan</dc:title>
  <dc:creator>student</dc:creator>
  <cp:lastModifiedBy>winnie law</cp:lastModifiedBy>
  <cp:revision>22</cp:revision>
  <dcterms:created xsi:type="dcterms:W3CDTF">2018-12-09T09:03:28Z</dcterms:created>
  <dcterms:modified xsi:type="dcterms:W3CDTF">2018-12-11T01:48:52Z</dcterms:modified>
</cp:coreProperties>
</file>